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3" r:id="rId5"/>
    <p:sldId id="259" r:id="rId6"/>
    <p:sldId id="260" r:id="rId7"/>
    <p:sldId id="269" r:id="rId8"/>
    <p:sldId id="264" r:id="rId9"/>
    <p:sldId id="271" r:id="rId10"/>
    <p:sldId id="262" r:id="rId11"/>
    <p:sldId id="275" r:id="rId12"/>
    <p:sldId id="265" r:id="rId13"/>
    <p:sldId id="273" r:id="rId14"/>
    <p:sldId id="272" r:id="rId15"/>
    <p:sldId id="266" r:id="rId16"/>
    <p:sldId id="276" r:id="rId17"/>
    <p:sldId id="27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57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pictures/egim45egde/8-hong-kong/" TargetMode="External"/><Relationship Id="rId4" Type="http://schemas.openxmlformats.org/officeDocument/2006/relationships/hyperlink" Target="http://www.nittanyvalleyorganics.com/candleburningtim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dles.org/about_fact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 Candle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Michelle, Edson, Noxx, Alex, Jason, Jack </a:t>
            </a:r>
            <a:endParaRPr lang="en-US" dirty="0"/>
          </a:p>
        </p:txBody>
      </p:sp>
      <p:pic>
        <p:nvPicPr>
          <p:cNvPr id="4" name="Picture 3" descr="Slakin-Co.-Fall-2012-Candles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00" y="2744897"/>
            <a:ext cx="3373266" cy="35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from others. </a:t>
            </a:r>
          </a:p>
          <a:p>
            <a:r>
              <a:rPr lang="en-US" dirty="0" smtClean="0"/>
              <a:t>Production will not be easily affected by other factors </a:t>
            </a:r>
          </a:p>
          <a:p>
            <a:r>
              <a:rPr lang="en-US" dirty="0"/>
              <a:t> </a:t>
            </a:r>
            <a:r>
              <a:rPr lang="en-US" dirty="0" smtClean="0"/>
              <a:t>Perfect for winter and a great Christmas present. Statistic shows that 35% of candles are sold during the Christmas season </a:t>
            </a:r>
            <a:r>
              <a:rPr lang="en-US" sz="1600" dirty="0" smtClean="0"/>
              <a:t>(according to The National Candle Association)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59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 </a:t>
            </a:r>
            <a:endParaRPr lang="en-US" dirty="0"/>
          </a:p>
        </p:txBody>
      </p:sp>
      <p:pic>
        <p:nvPicPr>
          <p:cNvPr id="5" name="Picture 4" descr="Screen Shot 2013-11-28 at 12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774023"/>
            <a:ext cx="2425700" cy="4127500"/>
          </a:xfrm>
          <a:prstGeom prst="rect">
            <a:avLst/>
          </a:prstGeom>
        </p:spPr>
      </p:pic>
      <p:pic>
        <p:nvPicPr>
          <p:cNvPr id="7" name="Picture 6" descr="Screen Shot 2013-11-28 at 11.59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32" y="1774023"/>
            <a:ext cx="2235200" cy="4216400"/>
          </a:xfrm>
          <a:prstGeom prst="rect">
            <a:avLst/>
          </a:prstGeom>
        </p:spPr>
      </p:pic>
      <p:pic>
        <p:nvPicPr>
          <p:cNvPr id="9" name="Picture 8" descr="Screen Shot 2013-11-28 at 11.58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59" y="1774023"/>
            <a:ext cx="2298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</a:t>
            </a:r>
            <a:r>
              <a:rPr lang="en-US" sz="4000" dirty="0" smtClean="0"/>
              <a:t>(USD)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Cost – </a:t>
            </a:r>
            <a:r>
              <a:rPr lang="en-US" dirty="0">
                <a:effectLst/>
              </a:rPr>
              <a:t>$695.65 </a:t>
            </a:r>
            <a:endParaRPr lang="en-US" dirty="0" smtClean="0"/>
          </a:p>
          <a:p>
            <a:r>
              <a:rPr lang="en-US" dirty="0" smtClean="0"/>
              <a:t>Material Cost – </a:t>
            </a:r>
            <a:r>
              <a:rPr lang="en-US" dirty="0">
                <a:effectLst/>
              </a:rPr>
              <a:t>$</a:t>
            </a:r>
            <a:r>
              <a:rPr lang="en-US" dirty="0" smtClean="0">
                <a:effectLst/>
              </a:rPr>
              <a:t>1148.4</a:t>
            </a:r>
            <a:endParaRPr lang="en-US" dirty="0" smtClean="0"/>
          </a:p>
          <a:p>
            <a:r>
              <a:rPr lang="en-US" dirty="0" smtClean="0"/>
              <a:t>Logistic Cost – </a:t>
            </a:r>
            <a:r>
              <a:rPr lang="en-US" dirty="0">
                <a:effectLst/>
              </a:rPr>
              <a:t>$</a:t>
            </a:r>
            <a:r>
              <a:rPr lang="en-US" dirty="0" smtClean="0">
                <a:effectLst/>
              </a:rPr>
              <a:t>627.55</a:t>
            </a:r>
            <a:endParaRPr lang="en-US" dirty="0" smtClean="0"/>
          </a:p>
          <a:p>
            <a:r>
              <a:rPr lang="en-US" dirty="0" smtClean="0"/>
              <a:t>Rent Cost – </a:t>
            </a:r>
            <a:r>
              <a:rPr lang="en-US" dirty="0">
                <a:effectLst/>
              </a:rPr>
              <a:t>$193.49 </a:t>
            </a:r>
            <a:endParaRPr lang="en-US" dirty="0" smtClean="0"/>
          </a:p>
          <a:p>
            <a:r>
              <a:rPr lang="en-US" dirty="0" smtClean="0"/>
              <a:t>Electricity  Cost – </a:t>
            </a:r>
            <a:r>
              <a:rPr lang="en-US" b="1" dirty="0" smtClean="0"/>
              <a:t>$11.55</a:t>
            </a:r>
          </a:p>
          <a:p>
            <a:r>
              <a:rPr lang="en-US" dirty="0"/>
              <a:t> </a:t>
            </a:r>
            <a:r>
              <a:rPr lang="en-US" dirty="0" smtClean="0"/>
              <a:t>Wages – </a:t>
            </a:r>
            <a:r>
              <a:rPr lang="en-US" dirty="0">
                <a:effectLst/>
              </a:rPr>
              <a:t>$45301.2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99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8 at 11.40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16" y="0"/>
            <a:ext cx="5974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Apply for government SME development fund (supports in marketing and production cost)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3-11-28 at 11.3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379"/>
            <a:ext cx="9144000" cy="2208033"/>
          </a:xfrm>
          <a:prstGeom prst="rect">
            <a:avLst/>
          </a:prstGeom>
        </p:spPr>
      </p:pic>
      <p:pic>
        <p:nvPicPr>
          <p:cNvPr id="5" name="Picture 4" descr="Screen Shot 2013-11-28 at 11.37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5" y="5548412"/>
            <a:ext cx="8559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Company’s Closing Balance For 4 Months </a:t>
            </a:r>
            <a:endParaRPr lang="en-US" dirty="0"/>
          </a:p>
        </p:txBody>
      </p:sp>
      <p:pic>
        <p:nvPicPr>
          <p:cNvPr id="4" name="Content Placeholder 3" descr="bla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2625"/>
          <a:stretch>
            <a:fillRect/>
          </a:stretch>
        </p:blipFill>
        <p:spPr>
          <a:xfrm>
            <a:off x="522392" y="1902780"/>
            <a:ext cx="8229135" cy="4521051"/>
          </a:xfrm>
        </p:spPr>
      </p:pic>
    </p:spTree>
    <p:extLst>
      <p:ext uri="{BB962C8B-B14F-4D97-AF65-F5344CB8AC3E}">
        <p14:creationId xmlns:p14="http://schemas.microsoft.com/office/powerpoint/2010/main" val="63730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and develop other scents like Palm Tree, Rainforest, etc</a:t>
            </a:r>
            <a:r>
              <a:rPr lang="en-US" dirty="0"/>
              <a:t>.</a:t>
            </a:r>
          </a:p>
          <a:p>
            <a:r>
              <a:rPr lang="en-US" dirty="0" smtClean="0"/>
              <a:t>Expand our product to a worldwide level, starting with Asia.</a:t>
            </a:r>
          </a:p>
          <a:p>
            <a:r>
              <a:rPr lang="en-US" dirty="0" smtClean="0"/>
              <a:t>Dividing candle scent to different levels , from mild to intense.</a:t>
            </a:r>
          </a:p>
          <a:p>
            <a:r>
              <a:rPr lang="en-US" dirty="0" smtClean="0"/>
              <a:t>Cooperate with internet resellers including but not limited to : Amazon and EBay </a:t>
            </a:r>
          </a:p>
        </p:txBody>
      </p:sp>
    </p:spTree>
    <p:extLst>
      <p:ext uri="{BB962C8B-B14F-4D97-AF65-F5344CB8AC3E}">
        <p14:creationId xmlns:p14="http://schemas.microsoft.com/office/powerpoint/2010/main" val="75715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Supporting Statistic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http://www.candles.org/</a:t>
            </a:r>
            <a:r>
              <a:rPr lang="en-US" dirty="0" smtClean="0">
                <a:hlinkClick r:id="rId2"/>
              </a:rPr>
              <a:t>about_facts.html</a:t>
            </a:r>
            <a:endParaRPr lang="en-US" dirty="0" smtClean="0"/>
          </a:p>
          <a:p>
            <a:r>
              <a:rPr lang="pl-PL" dirty="0">
                <a:hlinkClick r:id="rId3"/>
              </a:rPr>
              <a:t>http://www.forbes.com/pictures/egim45egde/8-hong-kong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r>
              <a:rPr lang="hu-HU" dirty="0">
                <a:hlinkClick r:id="rId4"/>
              </a:rPr>
              <a:t>http://www.nittanyvalleyorganics.com/</a:t>
            </a:r>
            <a:r>
              <a:rPr lang="hu-HU" dirty="0" smtClean="0">
                <a:hlinkClick r:id="rId4"/>
              </a:rPr>
              <a:t>candleburningtimes.html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2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6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Company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Masarang</a:t>
            </a:r>
            <a:r>
              <a:rPr lang="en-US" dirty="0" smtClean="0"/>
              <a:t> Sugar Candles </a:t>
            </a:r>
          </a:p>
          <a:p>
            <a:r>
              <a:rPr lang="en-US" dirty="0" smtClean="0"/>
              <a:t>Contact Info:</a:t>
            </a:r>
          </a:p>
          <a:p>
            <a:pPr marL="0" indent="0">
              <a:buNone/>
            </a:pPr>
            <a:r>
              <a:rPr lang="en-US" dirty="0" smtClean="0"/>
              <a:t>E-mail      Twitter</a:t>
            </a:r>
          </a:p>
          <a:p>
            <a:pPr marL="0" indent="0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   Phone Line (Customer Service and office)</a:t>
            </a:r>
          </a:p>
          <a:p>
            <a:pPr marL="0" indent="0">
              <a:buNone/>
            </a:pPr>
            <a:r>
              <a:rPr lang="en-US" dirty="0" smtClean="0"/>
              <a:t>Facebook   </a:t>
            </a:r>
          </a:p>
          <a:p>
            <a:pPr marL="0" indent="0">
              <a:buNone/>
            </a:pPr>
            <a:r>
              <a:rPr lang="en-US" dirty="0" smtClean="0"/>
              <a:t>Additional website link in </a:t>
            </a:r>
            <a:r>
              <a:rPr lang="en-US" dirty="0" err="1" smtClean="0"/>
              <a:t>Masarang</a:t>
            </a:r>
            <a:r>
              <a:rPr lang="en-US" dirty="0" smtClean="0"/>
              <a:t> Official Cite </a:t>
            </a:r>
          </a:p>
          <a:p>
            <a:pPr marL="0" indent="0">
              <a:buNone/>
            </a:pPr>
            <a:r>
              <a:rPr lang="en-US" dirty="0" smtClean="0"/>
              <a:t>“To promote public awareness of the </a:t>
            </a:r>
            <a:r>
              <a:rPr lang="en-US" dirty="0" err="1" smtClean="0"/>
              <a:t>Masarang</a:t>
            </a:r>
            <a:r>
              <a:rPr lang="en-US" dirty="0" smtClean="0"/>
              <a:t> organization through our products and further support </a:t>
            </a:r>
            <a:r>
              <a:rPr lang="en-US" dirty="0" err="1" smtClean="0"/>
              <a:t>Masarang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892985" y="3436003"/>
            <a:ext cx="2110334" cy="522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92985" y="4970274"/>
            <a:ext cx="1568744" cy="522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03319" y="3436003"/>
            <a:ext cx="16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70% Wax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036" y="4879914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0% </a:t>
            </a:r>
            <a:r>
              <a:rPr lang="en-US" dirty="0" err="1" smtClean="0">
                <a:solidFill>
                  <a:schemeClr val="bg1"/>
                </a:solidFill>
              </a:rPr>
              <a:t>Masarang</a:t>
            </a:r>
            <a:r>
              <a:rPr lang="en-US" dirty="0" smtClean="0">
                <a:solidFill>
                  <a:schemeClr val="bg1"/>
                </a:solidFill>
              </a:rPr>
              <a:t> Palm Sugar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7307" y="2512673"/>
            <a:ext cx="410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8oz Per Candle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$11 </a:t>
            </a:r>
            <a:r>
              <a:rPr lang="en-US" dirty="0" err="1" smtClean="0">
                <a:solidFill>
                  <a:srgbClr val="FFFFFF"/>
                </a:solidFill>
              </a:rPr>
              <a:t>Usd</a:t>
            </a:r>
            <a:r>
              <a:rPr lang="en-US" dirty="0" smtClean="0">
                <a:solidFill>
                  <a:srgbClr val="FFFFFF"/>
                </a:solidFill>
              </a:rPr>
              <a:t> per candle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Burning Time : 64 – 72 hours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lakin-Co.-Fall-2012-Candles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2" y="1546741"/>
            <a:ext cx="4648975" cy="48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(Operations)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Tumbler Jar </a:t>
            </a:r>
          </a:p>
          <a:p>
            <a:r>
              <a:rPr lang="en-US" dirty="0" smtClean="0"/>
              <a:t>White Tumbler box </a:t>
            </a:r>
          </a:p>
          <a:p>
            <a:r>
              <a:rPr lang="en-US" dirty="0" smtClean="0"/>
              <a:t>Paraffin Wax</a:t>
            </a:r>
          </a:p>
          <a:p>
            <a:r>
              <a:rPr lang="en-US" dirty="0" err="1" smtClean="0"/>
              <a:t>Masarang</a:t>
            </a:r>
            <a:r>
              <a:rPr lang="en-US" dirty="0" smtClean="0"/>
              <a:t> Sugar </a:t>
            </a:r>
          </a:p>
          <a:p>
            <a:r>
              <a:rPr lang="en-US" dirty="0" smtClean="0"/>
              <a:t>Pre Tabbed Candle Wick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75" y="5329551"/>
            <a:ext cx="737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-Refer to the operations plan and the finance report for exact material quantity and cost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 made in Indonesia</a:t>
            </a:r>
            <a:r>
              <a:rPr lang="en-US" dirty="0"/>
              <a:t> </a:t>
            </a:r>
            <a:r>
              <a:rPr lang="en-US" dirty="0" smtClean="0"/>
              <a:t>alongside</a:t>
            </a:r>
            <a:r>
              <a:rPr lang="en-US" dirty="0"/>
              <a:t> </a:t>
            </a:r>
            <a:r>
              <a:rPr lang="en-US" dirty="0" smtClean="0"/>
              <a:t>the sugar factory then shipped to Hong Kong and distributed locally</a:t>
            </a:r>
          </a:p>
          <a:p>
            <a:r>
              <a:rPr lang="en-US" dirty="0" smtClean="0"/>
              <a:t>Producing 10 candles per hour </a:t>
            </a:r>
            <a:r>
              <a:rPr lang="en-US" dirty="0"/>
              <a:t>, 1320 candles per month, </a:t>
            </a:r>
            <a:r>
              <a:rPr lang="en-US" dirty="0" smtClean="0"/>
              <a:t>-5% will be used as samples and quality testing</a:t>
            </a:r>
          </a:p>
          <a:p>
            <a:r>
              <a:rPr lang="en-US" dirty="0" smtClean="0"/>
              <a:t>Working hours: </a:t>
            </a:r>
          </a:p>
          <a:p>
            <a:pPr marL="0" indent="0">
              <a:buNone/>
            </a:pPr>
            <a:r>
              <a:rPr lang="en-US" dirty="0" smtClean="0"/>
              <a:t>Office – 8 hours on weekdays, 6 hours on Saturday </a:t>
            </a:r>
          </a:p>
          <a:p>
            <a:pPr marL="0" indent="0">
              <a:buNone/>
            </a:pPr>
            <a:r>
              <a:rPr lang="en-US" dirty="0" smtClean="0"/>
              <a:t>Factory – 6 hours per day </a:t>
            </a:r>
          </a:p>
          <a:p>
            <a:r>
              <a:rPr lang="en-US" dirty="0" smtClean="0"/>
              <a:t>We will ship our product from Indonesia once in 2 months time</a:t>
            </a:r>
          </a:p>
        </p:txBody>
      </p:sp>
    </p:spTree>
    <p:extLst>
      <p:ext uri="{BB962C8B-B14F-4D97-AF65-F5344CB8AC3E}">
        <p14:creationId xmlns:p14="http://schemas.microsoft.com/office/powerpoint/2010/main" val="358736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583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 only offers to sell in Hong Kong since: </a:t>
            </a:r>
          </a:p>
          <a:p>
            <a:pPr marL="457200" indent="-457200">
              <a:buAutoNum type="arabicParenR"/>
            </a:pPr>
            <a:r>
              <a:rPr lang="en-US" dirty="0" smtClean="0"/>
              <a:t>Close to Indonesia (cheaper logistics) </a:t>
            </a:r>
          </a:p>
          <a:p>
            <a:pPr marL="457200" indent="-457200">
              <a:buAutoNum type="arabicParenR"/>
            </a:pPr>
            <a:r>
              <a:rPr lang="en-US" dirty="0" smtClean="0"/>
              <a:t>The 8</a:t>
            </a:r>
            <a:r>
              <a:rPr lang="en-US" baseline="30000" dirty="0" smtClean="0"/>
              <a:t>th</a:t>
            </a:r>
            <a:r>
              <a:rPr lang="en-US" dirty="0" smtClean="0"/>
              <a:t> most richest country (</a:t>
            </a:r>
            <a:r>
              <a:rPr lang="en-US" sz="1600" i="1" dirty="0" smtClean="0"/>
              <a:t>according to The Forbes) </a:t>
            </a:r>
          </a:p>
          <a:p>
            <a:pPr marL="457200" indent="-457200">
              <a:buAutoNum type="arabicParenR"/>
            </a:pPr>
            <a:r>
              <a:rPr lang="en-US" dirty="0" smtClean="0"/>
              <a:t>Knowledge about </a:t>
            </a:r>
            <a:r>
              <a:rPr lang="en-US" dirty="0" err="1" smtClean="0"/>
              <a:t>Masarang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Resellers: </a:t>
            </a:r>
          </a:p>
          <a:p>
            <a:pPr marL="0" indent="0">
              <a:buNone/>
            </a:pPr>
            <a:r>
              <a:rPr lang="en-US" dirty="0" smtClean="0"/>
              <a:t>Hotels                        Restaurant </a:t>
            </a:r>
          </a:p>
          <a:p>
            <a:pPr marL="0" indent="0">
              <a:buNone/>
            </a:pPr>
            <a:r>
              <a:rPr lang="en-US" dirty="0" smtClean="0"/>
              <a:t>Supermarket             Wedding Planners/Party Stores </a:t>
            </a:r>
          </a:p>
          <a:p>
            <a:pPr marL="0" indent="0">
              <a:buNone/>
            </a:pPr>
            <a:r>
              <a:rPr lang="en-US" dirty="0" smtClean="0"/>
              <a:t>Furniture Stores </a:t>
            </a:r>
          </a:p>
        </p:txBody>
      </p:sp>
    </p:spTree>
    <p:extLst>
      <p:ext uri="{BB962C8B-B14F-4D97-AF65-F5344CB8AC3E}">
        <p14:creationId xmlns:p14="http://schemas.microsoft.com/office/powerpoint/2010/main" val="204040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Mainly female, since: </a:t>
            </a:r>
          </a:p>
          <a:p>
            <a:pPr marL="457200" indent="-457200">
              <a:buAutoNum type="arabicParenR"/>
            </a:pPr>
            <a:r>
              <a:rPr lang="en-US" dirty="0" smtClean="0"/>
              <a:t>Manufacturer surveys prove that 90% of all candles are purchased by women </a:t>
            </a:r>
            <a:r>
              <a:rPr lang="en-US" sz="1200" dirty="0" smtClean="0"/>
              <a:t>(</a:t>
            </a:r>
            <a:r>
              <a:rPr lang="en-US" sz="1600" dirty="0" smtClean="0"/>
              <a:t>according to the National Candle Association)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12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Posting Ads on: </a:t>
            </a:r>
          </a:p>
          <a:p>
            <a:pPr marL="0" indent="0">
              <a:buNone/>
            </a:pPr>
            <a:r>
              <a:rPr lang="en-US" dirty="0" smtClean="0"/>
              <a:t>Facebook </a:t>
            </a:r>
          </a:p>
          <a:p>
            <a:pPr marL="0" indent="0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(In-Stream) </a:t>
            </a:r>
          </a:p>
          <a:p>
            <a:pPr marL="0" indent="0">
              <a:buNone/>
            </a:pPr>
            <a:r>
              <a:rPr lang="en-US" dirty="0" smtClean="0"/>
              <a:t>Videos</a:t>
            </a:r>
          </a:p>
          <a:p>
            <a:r>
              <a:rPr lang="en-US" dirty="0" smtClean="0"/>
              <a:t>Flyers </a:t>
            </a:r>
          </a:p>
          <a:p>
            <a:r>
              <a:rPr lang="en-US" dirty="0"/>
              <a:t> </a:t>
            </a:r>
            <a:r>
              <a:rPr lang="en-US" dirty="0" smtClean="0"/>
              <a:t>Samples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9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Office located in Hong Kong</a:t>
            </a:r>
          </a:p>
          <a:p>
            <a:r>
              <a:rPr lang="en-US" dirty="0" smtClean="0"/>
              <a:t>Factory located in Indonesia </a:t>
            </a:r>
          </a:p>
          <a:p>
            <a:r>
              <a:rPr lang="en-US" dirty="0" smtClean="0"/>
              <a:t>Staff:  </a:t>
            </a:r>
          </a:p>
          <a:p>
            <a:pPr marL="0" indent="0">
              <a:buNone/>
            </a:pPr>
            <a:r>
              <a:rPr lang="en-US" dirty="0" smtClean="0"/>
              <a:t>1 CEO </a:t>
            </a:r>
          </a:p>
          <a:p>
            <a:pPr marL="0" indent="0">
              <a:buNone/>
            </a:pPr>
            <a:r>
              <a:rPr lang="en-US" dirty="0" smtClean="0"/>
              <a:t>4 Managers </a:t>
            </a:r>
          </a:p>
          <a:p>
            <a:pPr marL="0" indent="0">
              <a:buNone/>
            </a:pPr>
            <a:r>
              <a:rPr lang="en-US" dirty="0" smtClean="0"/>
              <a:t>3 Sales </a:t>
            </a:r>
          </a:p>
          <a:p>
            <a:pPr marL="0" indent="0">
              <a:buNone/>
            </a:pPr>
            <a:r>
              <a:rPr lang="en-US" dirty="0" smtClean="0"/>
              <a:t>10 other office workers </a:t>
            </a:r>
          </a:p>
          <a:p>
            <a:pPr marL="0" indent="0">
              <a:buNone/>
            </a:pPr>
            <a:r>
              <a:rPr lang="en-US" dirty="0" smtClean="0"/>
              <a:t>35 Factory workers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416</TotalTime>
  <Words>496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Habitat</vt:lpstr>
      <vt:lpstr>Sugar Candle </vt:lpstr>
      <vt:lpstr>About Our Company </vt:lpstr>
      <vt:lpstr>Product </vt:lpstr>
      <vt:lpstr>Materials (Operations) </vt:lpstr>
      <vt:lpstr>Production</vt:lpstr>
      <vt:lpstr>Target</vt:lpstr>
      <vt:lpstr>Audience </vt:lpstr>
      <vt:lpstr>Advertisement </vt:lpstr>
      <vt:lpstr>Human Resources </vt:lpstr>
      <vt:lpstr>Advantages </vt:lpstr>
      <vt:lpstr>Competitors </vt:lpstr>
      <vt:lpstr>Finance (USD)</vt:lpstr>
      <vt:lpstr>Finance </vt:lpstr>
      <vt:lpstr>Finance </vt:lpstr>
      <vt:lpstr>Company’s Closing Balance For 4 Months </vt:lpstr>
      <vt:lpstr>Future Plans</vt:lpstr>
      <vt:lpstr>Source Of Supporting Statistic 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 Candle </dc:title>
  <dc:creator>Microsoft Office User</dc:creator>
  <cp:lastModifiedBy>Fairbairn Laura</cp:lastModifiedBy>
  <cp:revision>72</cp:revision>
  <dcterms:created xsi:type="dcterms:W3CDTF">2013-11-27T12:38:07Z</dcterms:created>
  <dcterms:modified xsi:type="dcterms:W3CDTF">2013-12-08T23:55:14Z</dcterms:modified>
</cp:coreProperties>
</file>